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9" r:id="rId4"/>
  </p:sldMasterIdLst>
  <p:notesMasterIdLst>
    <p:notesMasterId r:id="rId34"/>
  </p:notesMasterIdLst>
  <p:sldIdLst>
    <p:sldId id="256" r:id="rId5"/>
    <p:sldId id="303" r:id="rId6"/>
    <p:sldId id="259" r:id="rId7"/>
    <p:sldId id="309" r:id="rId8"/>
    <p:sldId id="305" r:id="rId9"/>
    <p:sldId id="306" r:id="rId10"/>
    <p:sldId id="260" r:id="rId11"/>
    <p:sldId id="279" r:id="rId12"/>
    <p:sldId id="272" r:id="rId13"/>
    <p:sldId id="304" r:id="rId14"/>
    <p:sldId id="258" r:id="rId15"/>
    <p:sldId id="257" r:id="rId16"/>
    <p:sldId id="261" r:id="rId17"/>
    <p:sldId id="290" r:id="rId18"/>
    <p:sldId id="291" r:id="rId19"/>
    <p:sldId id="292" r:id="rId20"/>
    <p:sldId id="307" r:id="rId21"/>
    <p:sldId id="267" r:id="rId22"/>
    <p:sldId id="275" r:id="rId23"/>
    <p:sldId id="308" r:id="rId24"/>
    <p:sldId id="293" r:id="rId25"/>
    <p:sldId id="295" r:id="rId26"/>
    <p:sldId id="296" r:id="rId27"/>
    <p:sldId id="302" r:id="rId28"/>
    <p:sldId id="297" r:id="rId29"/>
    <p:sldId id="300" r:id="rId30"/>
    <p:sldId id="298" r:id="rId31"/>
    <p:sldId id="301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D349B-0745-92A5-E19C-984322E7E982}" v="16" dt="2025-05-22T13:07:17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eacock" userId="S::133237@hcps.net::e991fe97-1c9a-4d71-bbc7-efd3d16554ac" providerId="AD" clId="Web-{114D349B-0745-92A5-E19C-984322E7E982}"/>
    <pc:docChg chg="modSld">
      <pc:chgData name="Richard Peacock" userId="S::133237@hcps.net::e991fe97-1c9a-4d71-bbc7-efd3d16554ac" providerId="AD" clId="Web-{114D349B-0745-92A5-E19C-984322E7E982}" dt="2025-05-22T13:07:17.774" v="14" actId="20577"/>
      <pc:docMkLst>
        <pc:docMk/>
      </pc:docMkLst>
      <pc:sldChg chg="modSp">
        <pc:chgData name="Richard Peacock" userId="S::133237@hcps.net::e991fe97-1c9a-4d71-bbc7-efd3d16554ac" providerId="AD" clId="Web-{114D349B-0745-92A5-E19C-984322E7E982}" dt="2025-05-22T13:03:42.102" v="4" actId="20577"/>
        <pc:sldMkLst>
          <pc:docMk/>
          <pc:sldMk cId="1700757356" sldId="259"/>
        </pc:sldMkLst>
        <pc:spChg chg="mod">
          <ac:chgData name="Richard Peacock" userId="S::133237@hcps.net::e991fe97-1c9a-4d71-bbc7-efd3d16554ac" providerId="AD" clId="Web-{114D349B-0745-92A5-E19C-984322E7E982}" dt="2025-05-22T13:03:42.102" v="4" actId="20577"/>
          <ac:spMkLst>
            <pc:docMk/>
            <pc:sldMk cId="1700757356" sldId="259"/>
            <ac:spMk id="3" creationId="{00000000-0000-0000-0000-000000000000}"/>
          </ac:spMkLst>
        </pc:spChg>
      </pc:sldChg>
      <pc:sldChg chg="modSp">
        <pc:chgData name="Richard Peacock" userId="S::133237@hcps.net::e991fe97-1c9a-4d71-bbc7-efd3d16554ac" providerId="AD" clId="Web-{114D349B-0745-92A5-E19C-984322E7E982}" dt="2025-05-22T13:06:28.130" v="9" actId="20577"/>
        <pc:sldMkLst>
          <pc:docMk/>
          <pc:sldMk cId="1330713324" sldId="260"/>
        </pc:sldMkLst>
        <pc:spChg chg="mod">
          <ac:chgData name="Richard Peacock" userId="S::133237@hcps.net::e991fe97-1c9a-4d71-bbc7-efd3d16554ac" providerId="AD" clId="Web-{114D349B-0745-92A5-E19C-984322E7E982}" dt="2025-05-22T13:06:28.130" v="9" actId="20577"/>
          <ac:spMkLst>
            <pc:docMk/>
            <pc:sldMk cId="1330713324" sldId="260"/>
            <ac:spMk id="3" creationId="{00000000-0000-0000-0000-000000000000}"/>
          </ac:spMkLst>
        </pc:spChg>
      </pc:sldChg>
      <pc:sldChg chg="modSp">
        <pc:chgData name="Richard Peacock" userId="S::133237@hcps.net::e991fe97-1c9a-4d71-bbc7-efd3d16554ac" providerId="AD" clId="Web-{114D349B-0745-92A5-E19C-984322E7E982}" dt="2025-05-22T13:07:17.774" v="14" actId="20577"/>
        <pc:sldMkLst>
          <pc:docMk/>
          <pc:sldMk cId="2745892156" sldId="279"/>
        </pc:sldMkLst>
        <pc:spChg chg="mod">
          <ac:chgData name="Richard Peacock" userId="S::133237@hcps.net::e991fe97-1c9a-4d71-bbc7-efd3d16554ac" providerId="AD" clId="Web-{114D349B-0745-92A5-E19C-984322E7E982}" dt="2025-05-22T13:07:17.774" v="14" actId="20577"/>
          <ac:spMkLst>
            <pc:docMk/>
            <pc:sldMk cId="2745892156" sldId="27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D316C-7C2D-4CCA-A33E-DAB705BC48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CD591-694C-4122-A522-3F87D7522467}">
      <dgm:prSet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dirty="0"/>
            <a:t>It can take up to </a:t>
          </a:r>
          <a:r>
            <a:rPr lang="en-US" dirty="0">
              <a:latin typeface="Calibri Light" panose="020F0302020204030204"/>
            </a:rPr>
            <a:t>10 days </a:t>
          </a:r>
          <a:r>
            <a:rPr lang="en-US" dirty="0"/>
            <a:t>to be cleared. Please be patient and DO NOT wait until the</a:t>
          </a:r>
          <a:r>
            <a:rPr lang="en-US" dirty="0">
              <a:latin typeface="Calibri Light" panose="020F0302020204030204"/>
            </a:rPr>
            <a:t> </a:t>
          </a:r>
          <a:r>
            <a:rPr lang="en-US" b="1" dirty="0">
              <a:latin typeface="Calibri Light" panose="020F0302020204030204"/>
            </a:rPr>
            <a:t>LAST</a:t>
          </a:r>
          <a:r>
            <a:rPr lang="en-US" dirty="0"/>
            <a:t> minute.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791908C0-34F6-4C83-8D78-8A2D92637A2C}" type="parTrans" cxnId="{B7D79D87-8155-4FBD-8758-054C1BD236D6}">
      <dgm:prSet/>
      <dgm:spPr/>
      <dgm:t>
        <a:bodyPr/>
        <a:lstStyle/>
        <a:p>
          <a:endParaRPr lang="en-US"/>
        </a:p>
      </dgm:t>
    </dgm:pt>
    <dgm:pt modelId="{78AC9AAB-5357-473B-A559-E5C10571AACE}" type="sibTrans" cxnId="{B7D79D87-8155-4FBD-8758-054C1BD236D6}">
      <dgm:prSet/>
      <dgm:spPr/>
      <dgm:t>
        <a:bodyPr/>
        <a:lstStyle/>
        <a:p>
          <a:endParaRPr lang="en-US"/>
        </a:p>
      </dgm:t>
    </dgm:pt>
    <dgm:pt modelId="{897FC887-A385-4ABE-B059-CEB918263A6E}">
      <dgm:prSet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/>
            <a:t>TECHNICAL ISSUES - should be directed to athletic clearance – click on the help tab and submit a ticket.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5D6825FC-0338-4783-BF98-02307051A323}" type="parTrans" cxnId="{467DCFDE-9EA2-4100-958F-EAC04B533657}">
      <dgm:prSet/>
      <dgm:spPr/>
      <dgm:t>
        <a:bodyPr/>
        <a:lstStyle/>
        <a:p>
          <a:endParaRPr lang="en-US"/>
        </a:p>
      </dgm:t>
    </dgm:pt>
    <dgm:pt modelId="{3136CBA5-0731-42EE-9D2C-02550999E557}" type="sibTrans" cxnId="{467DCFDE-9EA2-4100-958F-EAC04B533657}">
      <dgm:prSet/>
      <dgm:spPr/>
      <dgm:t>
        <a:bodyPr/>
        <a:lstStyle/>
        <a:p>
          <a:endParaRPr lang="en-US"/>
        </a:p>
      </dgm:t>
    </dgm:pt>
    <dgm:pt modelId="{C0703559-251D-4A25-ABB3-26FBB2B2AB09}" type="pres">
      <dgm:prSet presAssocID="{F99D316C-7C2D-4CCA-A33E-DAB705BC48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2EA5B-45E3-4240-B230-57FCA08A6C72}" type="pres">
      <dgm:prSet presAssocID="{68CCD591-694C-4122-A522-3F87D7522467}" presName="hierRoot1" presStyleCnt="0"/>
      <dgm:spPr/>
    </dgm:pt>
    <dgm:pt modelId="{AE66631C-2CD9-418F-AC91-323E3ED81810}" type="pres">
      <dgm:prSet presAssocID="{68CCD591-694C-4122-A522-3F87D7522467}" presName="composite" presStyleCnt="0"/>
      <dgm:spPr/>
    </dgm:pt>
    <dgm:pt modelId="{3EFCFF06-9532-4D60-9A45-D469B36CEE5B}" type="pres">
      <dgm:prSet presAssocID="{68CCD591-694C-4122-A522-3F87D7522467}" presName="background" presStyleLbl="node0" presStyleIdx="0" presStyleCnt="2"/>
      <dgm:spPr>
        <a:solidFill>
          <a:srgbClr val="7030A0"/>
        </a:solidFill>
        <a:ln>
          <a:solidFill>
            <a:srgbClr val="7030A0"/>
          </a:solidFill>
        </a:ln>
      </dgm:spPr>
    </dgm:pt>
    <dgm:pt modelId="{42A2E759-1AE1-4A36-A217-455E98248B80}" type="pres">
      <dgm:prSet presAssocID="{68CCD591-694C-4122-A522-3F87D7522467}" presName="text" presStyleLbl="fgAcc0" presStyleIdx="0" presStyleCnt="2">
        <dgm:presLayoutVars>
          <dgm:chPref val="3"/>
        </dgm:presLayoutVars>
      </dgm:prSet>
      <dgm:spPr/>
    </dgm:pt>
    <dgm:pt modelId="{4DB8CEDC-CCE3-4734-892D-AC2D2F11276E}" type="pres">
      <dgm:prSet presAssocID="{68CCD591-694C-4122-A522-3F87D7522467}" presName="hierChild2" presStyleCnt="0"/>
      <dgm:spPr/>
    </dgm:pt>
    <dgm:pt modelId="{DA5BB17C-FA17-4212-A120-44504119FDB0}" type="pres">
      <dgm:prSet presAssocID="{897FC887-A385-4ABE-B059-CEB918263A6E}" presName="hierRoot1" presStyleCnt="0"/>
      <dgm:spPr/>
    </dgm:pt>
    <dgm:pt modelId="{963B8E43-7015-4598-8E98-5D998B18E4EB}" type="pres">
      <dgm:prSet presAssocID="{897FC887-A385-4ABE-B059-CEB918263A6E}" presName="composite" presStyleCnt="0"/>
      <dgm:spPr/>
    </dgm:pt>
    <dgm:pt modelId="{3B8E10A3-B609-4C16-A746-7774683B5D3C}" type="pres">
      <dgm:prSet presAssocID="{897FC887-A385-4ABE-B059-CEB918263A6E}" presName="background" presStyleLbl="node0" presStyleIdx="1" presStyleCnt="2"/>
      <dgm:spPr>
        <a:solidFill>
          <a:srgbClr val="7030A0"/>
        </a:solidFill>
      </dgm:spPr>
    </dgm:pt>
    <dgm:pt modelId="{25C42A32-5709-4443-9CBB-3733C325A146}" type="pres">
      <dgm:prSet presAssocID="{897FC887-A385-4ABE-B059-CEB918263A6E}" presName="text" presStyleLbl="fgAcc0" presStyleIdx="1" presStyleCnt="2">
        <dgm:presLayoutVars>
          <dgm:chPref val="3"/>
        </dgm:presLayoutVars>
      </dgm:prSet>
      <dgm:spPr/>
    </dgm:pt>
    <dgm:pt modelId="{01F080B3-F245-4DBE-9BC8-88A52D906A84}" type="pres">
      <dgm:prSet presAssocID="{897FC887-A385-4ABE-B059-CEB918263A6E}" presName="hierChild2" presStyleCnt="0"/>
      <dgm:spPr/>
    </dgm:pt>
  </dgm:ptLst>
  <dgm:cxnLst>
    <dgm:cxn modelId="{4E669A01-1726-4B56-83AD-E5B6ED9E4F22}" type="presOf" srcId="{F99D316C-7C2D-4CCA-A33E-DAB705BC48E3}" destId="{C0703559-251D-4A25-ABB3-26FBB2B2AB09}" srcOrd="0" destOrd="0" presId="urn:microsoft.com/office/officeart/2005/8/layout/hierarchy1"/>
    <dgm:cxn modelId="{F5A18108-6A68-4EBC-83F0-DB93FF7AEBFF}" type="presOf" srcId="{68CCD591-694C-4122-A522-3F87D7522467}" destId="{42A2E759-1AE1-4A36-A217-455E98248B80}" srcOrd="0" destOrd="0" presId="urn:microsoft.com/office/officeart/2005/8/layout/hierarchy1"/>
    <dgm:cxn modelId="{B7D79D87-8155-4FBD-8758-054C1BD236D6}" srcId="{F99D316C-7C2D-4CCA-A33E-DAB705BC48E3}" destId="{68CCD591-694C-4122-A522-3F87D7522467}" srcOrd="0" destOrd="0" parTransId="{791908C0-34F6-4C83-8D78-8A2D92637A2C}" sibTransId="{78AC9AAB-5357-473B-A559-E5C10571AACE}"/>
    <dgm:cxn modelId="{C10CDEA7-CA09-49DF-8202-FD88045AABCD}" type="presOf" srcId="{897FC887-A385-4ABE-B059-CEB918263A6E}" destId="{25C42A32-5709-4443-9CBB-3733C325A146}" srcOrd="0" destOrd="0" presId="urn:microsoft.com/office/officeart/2005/8/layout/hierarchy1"/>
    <dgm:cxn modelId="{467DCFDE-9EA2-4100-958F-EAC04B533657}" srcId="{F99D316C-7C2D-4CCA-A33E-DAB705BC48E3}" destId="{897FC887-A385-4ABE-B059-CEB918263A6E}" srcOrd="1" destOrd="0" parTransId="{5D6825FC-0338-4783-BF98-02307051A323}" sibTransId="{3136CBA5-0731-42EE-9D2C-02550999E557}"/>
    <dgm:cxn modelId="{03704495-DFDF-4189-992D-4A34EEA628E2}" type="presParOf" srcId="{C0703559-251D-4A25-ABB3-26FBB2B2AB09}" destId="{7A12EA5B-45E3-4240-B230-57FCA08A6C72}" srcOrd="0" destOrd="0" presId="urn:microsoft.com/office/officeart/2005/8/layout/hierarchy1"/>
    <dgm:cxn modelId="{BA382D16-86A2-47BE-A40B-C5B6D23AB6FC}" type="presParOf" srcId="{7A12EA5B-45E3-4240-B230-57FCA08A6C72}" destId="{AE66631C-2CD9-418F-AC91-323E3ED81810}" srcOrd="0" destOrd="0" presId="urn:microsoft.com/office/officeart/2005/8/layout/hierarchy1"/>
    <dgm:cxn modelId="{0CBA5258-EBDB-453B-8F8A-F478AF51A927}" type="presParOf" srcId="{AE66631C-2CD9-418F-AC91-323E3ED81810}" destId="{3EFCFF06-9532-4D60-9A45-D469B36CEE5B}" srcOrd="0" destOrd="0" presId="urn:microsoft.com/office/officeart/2005/8/layout/hierarchy1"/>
    <dgm:cxn modelId="{EDA6B22B-CD73-496D-858D-AEB3B0201FE1}" type="presParOf" srcId="{AE66631C-2CD9-418F-AC91-323E3ED81810}" destId="{42A2E759-1AE1-4A36-A217-455E98248B80}" srcOrd="1" destOrd="0" presId="urn:microsoft.com/office/officeart/2005/8/layout/hierarchy1"/>
    <dgm:cxn modelId="{A0402838-85F8-40D7-8E2A-9B258360E8A2}" type="presParOf" srcId="{7A12EA5B-45E3-4240-B230-57FCA08A6C72}" destId="{4DB8CEDC-CCE3-4734-892D-AC2D2F11276E}" srcOrd="1" destOrd="0" presId="urn:microsoft.com/office/officeart/2005/8/layout/hierarchy1"/>
    <dgm:cxn modelId="{9B03CA01-DFD5-4B6A-AA24-E97D9A0D17BB}" type="presParOf" srcId="{C0703559-251D-4A25-ABB3-26FBB2B2AB09}" destId="{DA5BB17C-FA17-4212-A120-44504119FDB0}" srcOrd="1" destOrd="0" presId="urn:microsoft.com/office/officeart/2005/8/layout/hierarchy1"/>
    <dgm:cxn modelId="{46EACD23-F2D0-4F4E-AD93-996E8530A0A2}" type="presParOf" srcId="{DA5BB17C-FA17-4212-A120-44504119FDB0}" destId="{963B8E43-7015-4598-8E98-5D998B18E4EB}" srcOrd="0" destOrd="0" presId="urn:microsoft.com/office/officeart/2005/8/layout/hierarchy1"/>
    <dgm:cxn modelId="{8F62E73B-D429-47EA-A814-EF07B22BC17E}" type="presParOf" srcId="{963B8E43-7015-4598-8E98-5D998B18E4EB}" destId="{3B8E10A3-B609-4C16-A746-7774683B5D3C}" srcOrd="0" destOrd="0" presId="urn:microsoft.com/office/officeart/2005/8/layout/hierarchy1"/>
    <dgm:cxn modelId="{97032D7F-490A-4FF9-9D89-20ACD3B21581}" type="presParOf" srcId="{963B8E43-7015-4598-8E98-5D998B18E4EB}" destId="{25C42A32-5709-4443-9CBB-3733C325A146}" srcOrd="1" destOrd="0" presId="urn:microsoft.com/office/officeart/2005/8/layout/hierarchy1"/>
    <dgm:cxn modelId="{276797BF-A73D-4140-B86B-2ACE683B4E38}" type="presParOf" srcId="{DA5BB17C-FA17-4212-A120-44504119FDB0}" destId="{01F080B3-F245-4DBE-9BC8-88A52D906A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FF06-9532-4D60-9A45-D469B36CEE5B}">
      <dsp:nvSpPr>
        <dsp:cNvPr id="0" name=""/>
        <dsp:cNvSpPr/>
      </dsp:nvSpPr>
      <dsp:spPr>
        <a:xfrm>
          <a:off x="1608002" y="1246"/>
          <a:ext cx="3113649" cy="197716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2E759-1AE1-4A36-A217-455E98248B80}">
      <dsp:nvSpPr>
        <dsp:cNvPr id="0" name=""/>
        <dsp:cNvSpPr/>
      </dsp:nvSpPr>
      <dsp:spPr>
        <a:xfrm>
          <a:off x="1953963" y="329909"/>
          <a:ext cx="3113649" cy="19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can take up to </a:t>
          </a:r>
          <a:r>
            <a:rPr lang="en-US" sz="2400" kern="1200" dirty="0">
              <a:latin typeface="Calibri Light" panose="020F0302020204030204"/>
            </a:rPr>
            <a:t>10 days </a:t>
          </a:r>
          <a:r>
            <a:rPr lang="en-US" sz="2400" kern="1200" dirty="0"/>
            <a:t>to be cleared. Please be patient and DO NOT wait until the</a:t>
          </a:r>
          <a:r>
            <a:rPr lang="en-US" sz="2400" kern="1200" dirty="0">
              <a:latin typeface="Calibri Light" panose="020F0302020204030204"/>
            </a:rPr>
            <a:t> </a:t>
          </a:r>
          <a:r>
            <a:rPr lang="en-US" sz="2400" b="1" kern="1200" dirty="0">
              <a:latin typeface="Calibri Light" panose="020F0302020204030204"/>
            </a:rPr>
            <a:t>LAST</a:t>
          </a:r>
          <a:r>
            <a:rPr lang="en-US" sz="2400" kern="1200" dirty="0"/>
            <a:t> minute.</a:t>
          </a:r>
          <a:r>
            <a:rPr lang="en-US" sz="2400" kern="1200" dirty="0">
              <a:latin typeface="Calibri Light" panose="020F0302020204030204"/>
            </a:rPr>
            <a:t> </a:t>
          </a:r>
          <a:endParaRPr lang="en-US" sz="2400" kern="1200" dirty="0"/>
        </a:p>
      </dsp:txBody>
      <dsp:txXfrm>
        <a:off x="2011872" y="387818"/>
        <a:ext cx="2997831" cy="1861349"/>
      </dsp:txXfrm>
    </dsp:sp>
    <dsp:sp modelId="{3B8E10A3-B609-4C16-A746-7774683B5D3C}">
      <dsp:nvSpPr>
        <dsp:cNvPr id="0" name=""/>
        <dsp:cNvSpPr/>
      </dsp:nvSpPr>
      <dsp:spPr>
        <a:xfrm>
          <a:off x="5413574" y="1246"/>
          <a:ext cx="3113649" cy="197716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42A32-5709-4443-9CBB-3733C325A146}">
      <dsp:nvSpPr>
        <dsp:cNvPr id="0" name=""/>
        <dsp:cNvSpPr/>
      </dsp:nvSpPr>
      <dsp:spPr>
        <a:xfrm>
          <a:off x="5759535" y="329909"/>
          <a:ext cx="3113649" cy="19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TECHNICAL ISSUES - should be directed to athletic clearance – click on the help tab and submit a ticket.</a:t>
          </a:r>
          <a:r>
            <a:rPr lang="en-US" sz="2400" kern="1200">
              <a:latin typeface="Calibri Light" panose="020F0302020204030204"/>
            </a:rPr>
            <a:t> </a:t>
          </a:r>
          <a:endParaRPr lang="en-US" sz="2400" kern="1200"/>
        </a:p>
      </dsp:txBody>
      <dsp:txXfrm>
        <a:off x="5817444" y="387818"/>
        <a:ext cx="2997831" cy="1861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8BCF-B838-F248-99B5-E9C2F7AB722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83C1-1556-EC4C-BC50-1271B6BC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7288-A557-B20C-674E-6179955A9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996BF-8864-653F-49CE-929AB5AB1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0ECAA-946B-0B2A-19BB-B698D374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A54D-7BC8-4223-98F6-2E776DCE2531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EFAF-A6E2-4131-EC1F-1CAF71B9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A094-624C-8807-32D2-FE8A9EB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8348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608F-1F64-218F-4216-071E7E02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ED77C-30F5-D77E-B626-43E6C2DA8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35CC-41A8-A98F-7FEB-ABD54DC5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19B2E-61F9-B32B-C5C5-B0476A45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8D87-DBDC-89A5-1EBD-7768A682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27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B33FD-041D-3CDA-9A54-5C17AAD16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C7109-EB60-6612-6625-639126942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037B-50DD-2790-9DE8-89593314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7EB4-B349-E142-F717-1BABD979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DFB6-A48E-6CEF-EAE9-ADB4D161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97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696E-8157-02BA-166C-89826D34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50C7-5966-A0AE-CC15-F49BED1A1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D520-F459-52C7-1F5C-E7318FDD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761E-32E6-A850-CFE9-F7D6F53E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51B5-DC28-7045-F14D-AC8581C0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0078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57F7-EE7E-9152-8F57-146009C6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89A8-7735-6110-5D9D-830CC0DBF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F41A-604C-2961-B8BE-317FA9ED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95B4-A4F3-4882-83CD-3AB9BFCAB027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2A3F9-1E62-4BDE-BA23-B01B95AB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070CB-F1AC-2F4E-DC6E-AE7AF9B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9431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723D-8EC5-492F-1931-8663CE76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F491-2C77-C574-5981-494A63BCA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6D89C-2D2F-6B84-AE23-A3EB9BA24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82AE-284F-0EE4-B7DE-0D446314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DCFD4-F1D3-5158-A1C2-7D024474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F55D-BC50-F88E-8E28-1C173523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964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A994-8E8C-9634-C838-4C25EDB9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124B7-14A5-FBB5-8668-4EB84374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AB3A-2AD8-415A-9969-6389E614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0E47D-C14F-E160-06BB-5B8502027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91B09-DAF7-A726-4185-3C0154DB1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BA4ED-0A0F-6F66-405C-80531E06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1ADDC-B902-3217-D645-9D34AB31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B6740-CDA6-0FC6-A31A-F017CACA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840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0636-4D6D-F762-2C75-42320E2A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D0603-89F8-D556-D098-C449FA1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3EBD-69A6-4FB7-9184-033D3F3D8C3A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D5C1D-F975-BC7E-75B6-F1651DA3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715C1-58F1-D5F2-D4AA-6DE2F07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777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789FA-5255-ADCB-6551-A745C236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33E4-9390-413A-BB4F-67218DC2BD63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BDB7C-5D39-FCFC-D797-E0A67065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584EB-5F7C-8683-B7D6-C8CC716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95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2C57-C4A4-0D7C-38A4-1621E6F3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A5D32-CCFE-4721-C223-CB87E397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8F11C-FAE3-51DA-E733-D667311F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E6E89-6A5C-EA4A-ECBC-FB326573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CD06-C71B-B909-291A-E38275D9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E4E41-686D-551C-39F1-14ECDA3C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088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120D-001B-45EB-41EB-0FDDB86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F782A-D1B1-415A-580D-614918D1B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81F33-03DC-8497-91B6-5AF03F83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9E125-6008-25B1-583E-9FDBFD5D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B97-B3DB-4BB1-8626-8E3BE6341E20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0C46-D3E0-EE39-DAB5-900F6EEC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A60B1-4EAF-F0AF-6C3D-7DE4C0A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5836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2B775-2483-AD90-6D95-4CB38C81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14A07-05AD-9A63-B058-70871F28D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378DE-70F0-C146-401D-E658EBA5B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ABC6-C48F-41B8-804A-887EA97A08C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DB717-52BB-77CA-CCDE-F789180F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23A22-F019-A1CC-1BA2-809550F79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push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llsboroughschools.org/cms/lib/FL50000635/Centricity/domain/2455/pdf/sf_el2form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hslear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78168" y="2466929"/>
            <a:ext cx="4880325" cy="1624304"/>
          </a:xfrm>
        </p:spPr>
        <p:txBody>
          <a:bodyPr anchor="t">
            <a:normAutofit/>
          </a:bodyPr>
          <a:lstStyle/>
          <a:p>
            <a:r>
              <a:rPr lang="en-US" sz="3000" b="1">
                <a:latin typeface="Bahnschrift SemiBold" panose="020B0502040204020203" pitchFamily="34" charset="0"/>
              </a:rPr>
              <a:t>LENNARD HIGH SCHOOL</a:t>
            </a:r>
            <a:br>
              <a:rPr lang="en-US" sz="3000" b="1">
                <a:latin typeface="Bahnschrift SemiBold" panose="020B0502040204020203" pitchFamily="34" charset="0"/>
              </a:rPr>
            </a:br>
            <a:r>
              <a:rPr lang="en-US" sz="3000" b="1">
                <a:latin typeface="Bahnschrift SemiBold" panose="020B0502040204020203" pitchFamily="34" charset="0"/>
              </a:rPr>
              <a:t>Athletic Paperwork </a:t>
            </a:r>
            <a:br>
              <a:rPr lang="en-US" sz="3000" b="1">
                <a:latin typeface="Bahnschrift SemiBold" panose="020B0502040204020203" pitchFamily="34" charset="0"/>
              </a:rPr>
            </a:br>
            <a:r>
              <a:rPr lang="en-US" sz="3000" b="1">
                <a:latin typeface="Bahnschrift SemiBold" panose="020B0502040204020203" pitchFamily="34" charset="0"/>
              </a:rPr>
              <a:t>Directions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27FB6-1E83-1F0E-8AA3-04EED7D5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4" b="634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567575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37117" y="256376"/>
            <a:ext cx="10707117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Document # 6: Insurance id card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8769" y="1170776"/>
            <a:ext cx="4968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400"/>
              <a:t>Log into your school insurance of Florida account (https://hcpsathleticprotection.com/) </a:t>
            </a:r>
          </a:p>
          <a:p>
            <a:pPr>
              <a:buFont typeface="Wingdings" charset="2"/>
              <a:buChar char="v"/>
            </a:pPr>
            <a:r>
              <a:rPr lang="en-US" sz="2400"/>
              <a:t>Download/print and/or  Save your </a:t>
            </a:r>
            <a:r>
              <a:rPr lang="en-US" sz="2400" b="1" u="sng"/>
              <a:t> insurance ID card</a:t>
            </a:r>
            <a:r>
              <a:rPr lang="en-US" sz="2400"/>
              <a:t> provided after purchase. </a:t>
            </a:r>
          </a:p>
          <a:p>
            <a:pPr>
              <a:buFont typeface="Wingdings" charset="2"/>
              <a:buChar char="v"/>
            </a:pPr>
            <a:r>
              <a:rPr lang="en-US" sz="2400"/>
              <a:t>Upload to your athletic clearance account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D5A5C93-22E1-728D-A9F0-205F0F97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2" y="1170776"/>
            <a:ext cx="6702058" cy="42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1587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58" y="4858"/>
            <a:ext cx="7772632" cy="1165180"/>
          </a:xfrm>
        </p:spPr>
        <p:txBody>
          <a:bodyPr/>
          <a:lstStyle/>
          <a:p>
            <a:r>
              <a:rPr lang="en-US"/>
              <a:t>DOCUMENT CHECKLIST: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" y="1014706"/>
            <a:ext cx="2324380" cy="23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2903" y="1170038"/>
            <a:ext cx="740369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Before logging in or creating an account on athletic clearance make sure you have all the following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84581-8355-4396-8DFF-4F7283BC849E}"/>
              </a:ext>
            </a:extLst>
          </p:cNvPr>
          <p:cNvSpPr txBox="1"/>
          <p:nvPr/>
        </p:nvSpPr>
        <p:spPr>
          <a:xfrm>
            <a:off x="3571875" y="2933700"/>
            <a:ext cx="791328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List of Documents Needed For Athletic Clearance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EL2 (Physical) on approved HCPS EL2 </a:t>
            </a:r>
            <a:r>
              <a:rPr lang="en-US" sz="2000" dirty="0">
                <a:solidFill>
                  <a:srgbClr val="FF0000"/>
                </a:solidFill>
              </a:rPr>
              <a:t>Date 2/25</a:t>
            </a:r>
            <a:endParaRPr lang="en-US" sz="20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 Birth Certificate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 Proof of Residence (TECO/water bill within 30 days of athletic clearance application)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4 FHSAA Required Videos 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Government Issued ID of parent signing forms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School Health of Florida Insurance ID card (hcps athletic protection)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1344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75" y="250117"/>
            <a:ext cx="9709606" cy="861931"/>
          </a:xfrm>
        </p:spPr>
        <p:txBody>
          <a:bodyPr/>
          <a:lstStyle/>
          <a:p>
            <a:r>
              <a:rPr lang="en-US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374" y="1112047"/>
            <a:ext cx="10456858" cy="903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/>
              <a:t>https://</a:t>
            </a:r>
            <a:r>
              <a:rPr lang="en-US" sz="3600"/>
              <a:t>athleticclearance.fhsaahome.org</a:t>
            </a:r>
            <a:r>
              <a:rPr lang="en-US" sz="3200"/>
              <a:t>/ </a:t>
            </a:r>
          </a:p>
          <a:p>
            <a:endParaRPr lang="en-US" sz="240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001993" y="6270279"/>
            <a:ext cx="885509" cy="252054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848" y="4753930"/>
            <a:ext cx="2826603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If you have never logged in </a:t>
            </a:r>
            <a:r>
              <a:rPr lang="mr-IN" sz="1400"/>
              <a:t>–</a:t>
            </a:r>
            <a:r>
              <a:rPr lang="en-US" sz="1400"/>
              <a:t> click here to create an account.</a:t>
            </a:r>
          </a:p>
          <a:p>
            <a:r>
              <a:rPr lang="en-US" sz="1400"/>
              <a:t>The parent must create the account using THEIR email, not the student’s.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48" y="2897522"/>
            <a:ext cx="2364882" cy="1384995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If you have ever had an account, log in here. If you have forgotten your info, DO NOT create a new account. Use the reset  or HELP options.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4138" r="113" b="6963"/>
          <a:stretch/>
        </p:blipFill>
        <p:spPr>
          <a:xfrm>
            <a:off x="3657872" y="2037259"/>
            <a:ext cx="8005018" cy="448507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V="1">
            <a:off x="3136490" y="5041190"/>
            <a:ext cx="4031226" cy="2092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2882558" y="3912479"/>
            <a:ext cx="3233107" cy="677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6694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162" y="185272"/>
            <a:ext cx="8272864" cy="1320800"/>
          </a:xfrm>
        </p:spPr>
        <p:txBody>
          <a:bodyPr/>
          <a:lstStyle/>
          <a:p>
            <a:r>
              <a:rPr lang="en-US"/>
              <a:t>After Logging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560" y="2912529"/>
            <a:ext cx="2189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Click “Start Clearance Here”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4233" r="1909" b="10597"/>
          <a:stretch/>
        </p:blipFill>
        <p:spPr>
          <a:xfrm>
            <a:off x="3464830" y="1506072"/>
            <a:ext cx="8097905" cy="43441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37259" y="3077080"/>
            <a:ext cx="3596392" cy="7437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9913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1365" y="261462"/>
            <a:ext cx="10386050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Select school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17934B-C095-D668-347E-C542049F0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78" y="839488"/>
            <a:ext cx="10061124" cy="457863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90923">
            <a:off x="920661" y="4529954"/>
            <a:ext cx="969509" cy="471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91" y="4999753"/>
            <a:ext cx="20681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Choose 2024-25</a:t>
            </a:r>
          </a:p>
        </p:txBody>
      </p:sp>
    </p:spTree>
    <p:extLst>
      <p:ext uri="{BB962C8B-B14F-4D97-AF65-F5344CB8AC3E}">
        <p14:creationId xmlns:p14="http://schemas.microsoft.com/office/powerpoint/2010/main" val="1382052255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r="-465" b="6579"/>
          <a:stretch/>
        </p:blipFill>
        <p:spPr>
          <a:xfrm>
            <a:off x="913793" y="954662"/>
            <a:ext cx="9911523" cy="55739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1365" y="261462"/>
            <a:ext cx="10386050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Select school </a:t>
            </a:r>
          </a:p>
        </p:txBody>
      </p:sp>
      <p:sp>
        <p:nvSpPr>
          <p:cNvPr id="5" name="Right Arrow 4"/>
          <p:cNvSpPr/>
          <p:nvPr/>
        </p:nvSpPr>
        <p:spPr>
          <a:xfrm rot="7894666">
            <a:off x="5517029" y="4005838"/>
            <a:ext cx="2278758" cy="442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93705" y="3028585"/>
            <a:ext cx="23536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Scroll and Choose Lennard High School</a:t>
            </a:r>
          </a:p>
        </p:txBody>
      </p:sp>
    </p:spTree>
    <p:extLst>
      <p:ext uri="{BB962C8B-B14F-4D97-AF65-F5344CB8AC3E}">
        <p14:creationId xmlns:p14="http://schemas.microsoft.com/office/powerpoint/2010/main" val="228988579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81365" y="261462"/>
            <a:ext cx="10386050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Select Sport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46762-C998-47AF-A221-5336ACDB1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9" b="6217"/>
          <a:stretch/>
        </p:blipFill>
        <p:spPr>
          <a:xfrm>
            <a:off x="913794" y="1198014"/>
            <a:ext cx="8332342" cy="44619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1703508">
            <a:off x="4062168" y="1799021"/>
            <a:ext cx="2246702" cy="4354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34641" y="2518814"/>
            <a:ext cx="37807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Choose Sport </a:t>
            </a:r>
          </a:p>
        </p:txBody>
      </p:sp>
    </p:spTree>
    <p:extLst>
      <p:ext uri="{BB962C8B-B14F-4D97-AF65-F5344CB8AC3E}">
        <p14:creationId xmlns:p14="http://schemas.microsoft.com/office/powerpoint/2010/main" val="1885725936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4B82EC-1C89-646B-A610-38CE73A4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401FEE-0158-4A67-040B-937387EA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4" y="673465"/>
            <a:ext cx="6672865" cy="5344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C4B2F-5701-F39A-87D0-A0D16177CE75}"/>
              </a:ext>
            </a:extLst>
          </p:cNvPr>
          <p:cNvSpPr txBox="1"/>
          <p:nvPr/>
        </p:nvSpPr>
        <p:spPr>
          <a:xfrm>
            <a:off x="7327069" y="246757"/>
            <a:ext cx="490711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If you are an existing student select your name from the drop down.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Note: This is a form of communication, the more accurate it is the better we can communicate.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If you are a new student start entering your information, click save and continue</a:t>
            </a:r>
          </a:p>
        </p:txBody>
      </p:sp>
    </p:spTree>
    <p:extLst>
      <p:ext uri="{BB962C8B-B14F-4D97-AF65-F5344CB8AC3E}">
        <p14:creationId xmlns:p14="http://schemas.microsoft.com/office/powerpoint/2010/main" val="1831473504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29" r="1468" b="6783"/>
          <a:stretch/>
        </p:blipFill>
        <p:spPr>
          <a:xfrm>
            <a:off x="5923130" y="1672454"/>
            <a:ext cx="5691115" cy="3525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2" y="372208"/>
            <a:ext cx="8430004" cy="67645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Student Information</a:t>
            </a:r>
            <a:br>
              <a:rPr lang="en-US"/>
            </a:b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537758" y="926698"/>
            <a:ext cx="49071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This page is for information about your STUDENT.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Complete the form and click on save and continue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Accurate information is needed here</a:t>
            </a:r>
          </a:p>
        </p:txBody>
      </p:sp>
    </p:spTree>
    <p:extLst>
      <p:ext uri="{BB962C8B-B14F-4D97-AF65-F5344CB8AC3E}">
        <p14:creationId xmlns:p14="http://schemas.microsoft.com/office/powerpoint/2010/main" val="1801650969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0060" y="259307"/>
            <a:ext cx="10440528" cy="1452545"/>
          </a:xfrm>
        </p:spPr>
        <p:txBody>
          <a:bodyPr>
            <a:normAutofit fontScale="90000"/>
          </a:bodyPr>
          <a:lstStyle/>
          <a:p>
            <a:r>
              <a:rPr lang="en-US"/>
              <a:t>Parent guardian information – this serves as our emergency card – please be accurate</a:t>
            </a:r>
            <a:br>
              <a:rPr lang="en-US"/>
            </a:br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763192" y="1509434"/>
            <a:ext cx="40247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Complete Parent/Guardian Information. This SERVES AS YOUR STUDENTS EMERGENCY CARD – please complete this section with accurate information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Click on save and continue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72" t="5390" r="871" b="5322"/>
          <a:stretch/>
        </p:blipFill>
        <p:spPr>
          <a:xfrm>
            <a:off x="5465953" y="2162577"/>
            <a:ext cx="6384435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5466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097" y="608594"/>
            <a:ext cx="11297530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List of Documents Needed For Athletic Clearance</a:t>
            </a:r>
          </a:p>
          <a:p>
            <a:endParaRPr lang="en-US" sz="3200" dirty="0">
              <a:solidFill>
                <a:srgbClr val="FFCC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 EL2 (Physical) on approved HCPS EL2 DATE 2/25</a:t>
            </a:r>
            <a:endParaRPr lang="en-US" sz="32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Birth Certificate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 Proofs of Residence (TECO/water bill within 30 days of athletic clearance application, If using lease student MUST be listed as an occupant)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4 FHSAA Required Videos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Government Issued ID of parent signing forms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School Health of Florida Insurance ID card (hcpsathleticprotection.com)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05377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E3B4F-AAA3-7023-BE16-B4AA65C9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A75A2-99EC-EC40-0F72-6531BF1434C9}"/>
              </a:ext>
            </a:extLst>
          </p:cNvPr>
          <p:cNvSpPr txBox="1"/>
          <p:nvPr/>
        </p:nvSpPr>
        <p:spPr>
          <a:xfrm>
            <a:off x="763192" y="1102520"/>
            <a:ext cx="402471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Complete Parent/Guardian Information.</a:t>
            </a:r>
            <a:endParaRPr lang="en-US" sz="2400">
              <a:cs typeface="Calibri" panose="020F0502020204030204"/>
            </a:endParaRP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If you are returning student – you should be able to select your parents name from the drop down menu.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This serves as your student’s emergency card – please complete this section with accurate information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Click on save and 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EAC917-3116-5C98-E242-1CA144ECEE32}"/>
              </a:ext>
            </a:extLst>
          </p:cNvPr>
          <p:cNvSpPr txBox="1">
            <a:spLocks/>
          </p:cNvSpPr>
          <p:nvPr/>
        </p:nvSpPr>
        <p:spPr>
          <a:xfrm>
            <a:off x="1160060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Parent guardian information – this serves as our emergency card – please be accurate</a:t>
            </a:r>
            <a:br>
              <a:rPr lang="en-US"/>
            </a:br>
            <a:endParaRPr lang="en-US" sz="220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3D2A03-BF74-FFD0-2F74-AB27FCE2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76" y="1467724"/>
            <a:ext cx="6672865" cy="48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5303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83" t="4727" r="2156" b="6119"/>
          <a:stretch/>
        </p:blipFill>
        <p:spPr>
          <a:xfrm>
            <a:off x="4664123" y="1405718"/>
            <a:ext cx="7123968" cy="444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254" y="1405718"/>
            <a:ext cx="396600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This is your student's medical history information.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Please complete as accurately as possible.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Click on save and continue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758" y="372208"/>
            <a:ext cx="11472272" cy="67645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Student medical history information</a:t>
            </a:r>
            <a:br>
              <a:rPr lang="en-US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96884513"/>
      </p:ext>
    </p:extLst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7923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Student signature forms:</a:t>
            </a:r>
          </a:p>
          <a:p>
            <a:r>
              <a:rPr lang="en-US"/>
              <a:t>Must sign full name</a:t>
            </a:r>
            <a:br>
              <a:rPr lang="en-US"/>
            </a:br>
            <a:endParaRPr lang="en-US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4726" r="1467" b="5987"/>
          <a:stretch/>
        </p:blipFill>
        <p:spPr>
          <a:xfrm>
            <a:off x="5083702" y="1711852"/>
            <a:ext cx="5822902" cy="45856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32264B-C278-4E6E-BF3C-5A2C46271CDA}"/>
              </a:ext>
            </a:extLst>
          </p:cNvPr>
          <p:cNvSpPr txBox="1">
            <a:spLocks/>
          </p:cNvSpPr>
          <p:nvPr/>
        </p:nvSpPr>
        <p:spPr>
          <a:xfrm>
            <a:off x="520419" y="1961204"/>
            <a:ext cx="3704740" cy="45856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Note: </a:t>
            </a:r>
          </a:p>
          <a:p>
            <a:r>
              <a:rPr lang="en-US" sz="2200"/>
              <a:t>IF STUDENT HAS THE SAME NAME AS PARENT SIGNING THE FORMS, DIFFERENTIANTION MUST BE MADE.</a:t>
            </a:r>
          </a:p>
          <a:p>
            <a:endParaRPr lang="en-US" sz="2200"/>
          </a:p>
          <a:p>
            <a:r>
              <a:rPr lang="en-US" sz="2200"/>
              <a:t>FOR EXAMPLE: </a:t>
            </a:r>
          </a:p>
          <a:p>
            <a:r>
              <a:rPr lang="en-US" sz="2200"/>
              <a:t>John doe, AND John doe JR. </a:t>
            </a:r>
          </a:p>
          <a:p>
            <a:r>
              <a:rPr lang="en-US" sz="2200"/>
              <a:t>OR </a:t>
            </a:r>
          </a:p>
          <a:p>
            <a:r>
              <a:rPr lang="en-US" sz="2200"/>
              <a:t>John c doe, AND </a:t>
            </a:r>
            <a:r>
              <a:rPr lang="en-US" sz="2200" err="1"/>
              <a:t>JOhn</a:t>
            </a:r>
            <a:r>
              <a:rPr lang="en-US" sz="2200"/>
              <a:t> S. doe</a:t>
            </a:r>
          </a:p>
        </p:txBody>
      </p:sp>
    </p:spTree>
    <p:extLst>
      <p:ext uri="{BB962C8B-B14F-4D97-AF65-F5344CB8AC3E}">
        <p14:creationId xmlns:p14="http://schemas.microsoft.com/office/powerpoint/2010/main" val="1892291215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7923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Parent signature forms:</a:t>
            </a:r>
          </a:p>
          <a:p>
            <a:r>
              <a:rPr lang="en-US"/>
              <a:t>Must sign full name</a:t>
            </a:r>
            <a:br>
              <a:rPr lang="en-US"/>
            </a:br>
            <a:endParaRPr lang="en-US" sz="2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881" r="1094" b="4925"/>
          <a:stretch/>
        </p:blipFill>
        <p:spPr>
          <a:xfrm>
            <a:off x="5647940" y="2197849"/>
            <a:ext cx="5253650" cy="36073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8C38F-8B82-A364-68E8-32EBC682F6B9}"/>
              </a:ext>
            </a:extLst>
          </p:cNvPr>
          <p:cNvSpPr txBox="1">
            <a:spLocks/>
          </p:cNvSpPr>
          <p:nvPr/>
        </p:nvSpPr>
        <p:spPr>
          <a:xfrm>
            <a:off x="520419" y="1961204"/>
            <a:ext cx="3704740" cy="45856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Note: </a:t>
            </a:r>
          </a:p>
          <a:p>
            <a:r>
              <a:rPr lang="en-US" sz="2200"/>
              <a:t>IF STUDENT HAS THE SAME NAME AS PARENT SIGNING THE FORMS, DIFFERENTIANTION MUST BE MADE.</a:t>
            </a:r>
          </a:p>
          <a:p>
            <a:endParaRPr lang="en-US" sz="2200"/>
          </a:p>
          <a:p>
            <a:r>
              <a:rPr lang="en-US" sz="2200"/>
              <a:t>FOR EXAMPLE: </a:t>
            </a:r>
          </a:p>
          <a:p>
            <a:r>
              <a:rPr lang="en-US" sz="2200"/>
              <a:t>John doe, AND John doe JR. </a:t>
            </a:r>
          </a:p>
          <a:p>
            <a:r>
              <a:rPr lang="en-US" sz="2200"/>
              <a:t>OR </a:t>
            </a:r>
          </a:p>
          <a:p>
            <a:r>
              <a:rPr lang="en-US" sz="2200"/>
              <a:t>John c doe, AND </a:t>
            </a:r>
            <a:r>
              <a:rPr lang="en-US" sz="2200" err="1"/>
              <a:t>JOhn</a:t>
            </a:r>
            <a:r>
              <a:rPr lang="en-US" sz="2200"/>
              <a:t> S. doe</a:t>
            </a:r>
          </a:p>
        </p:txBody>
      </p:sp>
    </p:spTree>
    <p:extLst>
      <p:ext uri="{BB962C8B-B14F-4D97-AF65-F5344CB8AC3E}">
        <p14:creationId xmlns:p14="http://schemas.microsoft.com/office/powerpoint/2010/main" val="2355548457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7923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Important! Read HOW TO UPLOAD FILES: </a:t>
            </a:r>
            <a:br>
              <a:rPr lang="en-US"/>
            </a:b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6302477" y="822932"/>
            <a:ext cx="5545393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b="1">
                <a:solidFill>
                  <a:srgbClr val="FFCC00"/>
                </a:solidFill>
              </a:rPr>
              <a:t>OPTION 2: USING PICTURES to UPLOAD: 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on browse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This will give you an option to take a picture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on Take a picture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Take a CLEAR PICTURE – DON’T CUT OFF THE EDGES OF THE PAGE. (Don’t worry about the size)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on Use picture.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Do this for each document that you need to upload.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Scroll down to the bottom of the page and click on Save and Continue.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You will get a confirmation screen and a status that says pending.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If you are missing any uploads – you will get an in-processing status. If you get this screen, you are not done, and I cannot see any of your documents.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23" y="842596"/>
            <a:ext cx="468115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b="1">
                <a:solidFill>
                  <a:srgbClr val="FFCC00"/>
                </a:solidFill>
              </a:rPr>
              <a:t>OPTION 1: USING PDF FILES TO UPLOAD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Click on choose existing files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Upload files in appropriate places.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Scroll down to the bottom of the page and click on Save and Continue.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If you have uploaded all required forms – you will receive a confirmation screen after you click on save and continue and a status of pending.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If you are missing any uploads – you will get an in-processing status.  If you get this screen – you are not done, and I cannot see any of your documents. </a:t>
            </a:r>
          </a:p>
        </p:txBody>
      </p:sp>
    </p:spTree>
    <p:extLst>
      <p:ext uri="{BB962C8B-B14F-4D97-AF65-F5344CB8AC3E}">
        <p14:creationId xmlns:p14="http://schemas.microsoft.com/office/powerpoint/2010/main" val="1757967937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t="4726" r="1243" b="37101"/>
          <a:stretch/>
        </p:blipFill>
        <p:spPr>
          <a:xfrm>
            <a:off x="436170" y="687587"/>
            <a:ext cx="4902350" cy="2314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859" r="37082" b="15268"/>
          <a:stretch/>
        </p:blipFill>
        <p:spPr>
          <a:xfrm>
            <a:off x="4129818" y="3429000"/>
            <a:ext cx="6819588" cy="3255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4106" y="70758"/>
            <a:ext cx="5971724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/>
              <a:t>FILE UPLOADS: 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EL2: 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Page 4 – Make sure student and parent sign. Make sure that shot record information is completed. Must be dated.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Page 4: Must be cleared without limitation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Doctors printed and signature MUST be on form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Doctors' office address and phone number MUST be on form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Page 5: ONLY needed if recommendations were made on page 4.</a:t>
            </a:r>
            <a:endParaRPr lang="en-US" sz="1600">
              <a:cs typeface="Calibri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7990259" y="3278288"/>
            <a:ext cx="1768083" cy="7352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8634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55" r="36594" b="7364"/>
          <a:stretch/>
        </p:blipFill>
        <p:spPr>
          <a:xfrm>
            <a:off x="307499" y="263325"/>
            <a:ext cx="5963830" cy="5767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9754" y="420478"/>
            <a:ext cx="5023108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 dirty="0"/>
              <a:t>FILE UPLOADS: 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 dirty="0"/>
              <a:t>NFHS Video Certificates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/>
              <a:t>MUST be in STUDENTS NAME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/>
              <a:t>MUST BE DATED May 15</a:t>
            </a:r>
            <a:r>
              <a:rPr lang="en-US" baseline="30000" dirty="0"/>
              <a:t>th</a:t>
            </a:r>
            <a:r>
              <a:rPr lang="en-US" dirty="0"/>
              <a:t> 2024 or later for 2024-2025 school year</a:t>
            </a:r>
            <a:endParaRPr lang="en-US" dirty="0">
              <a:cs typeface="Calibri"/>
            </a:endParaRP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Concussion </a:t>
            </a:r>
            <a:r>
              <a:rPr lang="en-US" dirty="0"/>
              <a:t>– to watch click on link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/>
              <a:t>Heat Illness – to watch click on link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Sudden Cardiac Arrest</a:t>
            </a:r>
            <a:r>
              <a:rPr lang="en-US" dirty="0"/>
              <a:t> – to watch click on link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9754" y="4211014"/>
            <a:ext cx="4648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/>
              <a:t>FILE UPLOADS: 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/>
              <a:t>Parent signing forms Government Issued ID – with matching address to student address on file at school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/>
              <a:t>Scroll down and click on save and continue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275534" y="1015771"/>
            <a:ext cx="2129121" cy="3627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417887" y="4698584"/>
            <a:ext cx="2376501" cy="938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4628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D9AA99-CE31-4774-7FCD-E0F42664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0" y="877330"/>
            <a:ext cx="10438354" cy="5213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51AF72-80F5-AF1D-7245-366FF1A59A74}"/>
              </a:ext>
            </a:extLst>
          </p:cNvPr>
          <p:cNvSpPr/>
          <p:nvPr/>
        </p:nvSpPr>
        <p:spPr>
          <a:xfrm>
            <a:off x="2168165" y="3349745"/>
            <a:ext cx="688156" cy="158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24-25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C4553-571B-7D2F-CFA7-015DBCCB9136}"/>
              </a:ext>
            </a:extLst>
          </p:cNvPr>
          <p:cNvSpPr/>
          <p:nvPr/>
        </p:nvSpPr>
        <p:spPr>
          <a:xfrm>
            <a:off x="5176887" y="3373837"/>
            <a:ext cx="688156" cy="158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Lennard</a:t>
            </a:r>
          </a:p>
        </p:txBody>
      </p:sp>
    </p:spTree>
    <p:extLst>
      <p:ext uri="{BB962C8B-B14F-4D97-AF65-F5344CB8AC3E}">
        <p14:creationId xmlns:p14="http://schemas.microsoft.com/office/powerpoint/2010/main" val="1030390521"/>
      </p:ext>
    </p:extLst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060A22A-859E-5705-1EAF-4EA4BAF9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6" y="785777"/>
            <a:ext cx="11553568" cy="5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4774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011486" y="6483044"/>
            <a:ext cx="812233" cy="193060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800" y="3429000"/>
            <a:ext cx="9783097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If you have any questions – </a:t>
            </a:r>
          </a:p>
          <a:p>
            <a:pPr algn="ctr"/>
            <a:r>
              <a:rPr lang="en-US" sz="2800" dirty="0"/>
              <a:t>Please contact our </a:t>
            </a:r>
            <a:r>
              <a:rPr lang="en-US" sz="2800" b="1" dirty="0"/>
              <a:t>Athletic Department </a:t>
            </a:r>
            <a:r>
              <a:rPr lang="en-US" sz="2800" dirty="0"/>
              <a:t>or students should stop by the </a:t>
            </a:r>
            <a:r>
              <a:rPr lang="en-US" sz="2800" b="1" dirty="0"/>
              <a:t>Athletic Office </a:t>
            </a:r>
            <a:r>
              <a:rPr lang="en-US" sz="2800" dirty="0"/>
              <a:t>outside of class time.</a:t>
            </a:r>
          </a:p>
          <a:p>
            <a:pPr algn="ctr"/>
            <a:r>
              <a:rPr lang="en-US" sz="2800" dirty="0"/>
              <a:t>Athletic Director: Richard Peacock</a:t>
            </a:r>
          </a:p>
          <a:p>
            <a:pPr algn="ctr"/>
            <a:r>
              <a:rPr lang="en-US" sz="2800" dirty="0"/>
              <a:t>Athletic Secretary: Lucy Jimenez</a:t>
            </a:r>
          </a:p>
          <a:p>
            <a:pPr algn="ctr"/>
            <a:r>
              <a:rPr lang="en-US" sz="2800" dirty="0"/>
              <a:t>(813)641-5611 Ext.277 </a:t>
            </a:r>
            <a:endParaRPr lang="en-US" sz="2800" dirty="0">
              <a:cs typeface="Calibri" panose="020F0502020204030204"/>
            </a:endParaRPr>
          </a:p>
          <a:p>
            <a:pPr algn="ctr"/>
            <a:r>
              <a:rPr lang="en-US" sz="2800" b="1" i="1" dirty="0">
                <a:solidFill>
                  <a:srgbClr val="7030A0"/>
                </a:solidFill>
                <a:latin typeface="Sitka Heading"/>
                <a:cs typeface="Calibri" panose="020F0502020204030204"/>
              </a:rPr>
              <a:t>GO LONGHORNS!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6185C-0F7B-13CD-CB54-AE83649D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67200" y="5181304"/>
            <a:ext cx="1616717" cy="1301740"/>
          </a:xfrm>
          <a:prstGeom prst="rect">
            <a:avLst/>
          </a:prstGeom>
        </p:spPr>
      </p:pic>
      <p:graphicFrame>
        <p:nvGraphicFramePr>
          <p:cNvPr id="11" name="TextBox 4">
            <a:extLst>
              <a:ext uri="{FF2B5EF4-FFF2-40B4-BE49-F238E27FC236}">
                <a16:creationId xmlns:a16="http://schemas.microsoft.com/office/drawing/2014/main" id="{4BDBDA5F-F14B-9477-DA9A-2184A4D12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917777"/>
              </p:ext>
            </p:extLst>
          </p:nvPr>
        </p:nvGraphicFramePr>
        <p:xfrm>
          <a:off x="855406" y="397277"/>
          <a:ext cx="10481187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485900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83" y="130462"/>
            <a:ext cx="10707117" cy="914400"/>
          </a:xfrm>
        </p:spPr>
        <p:txBody>
          <a:bodyPr>
            <a:normAutofit/>
          </a:bodyPr>
          <a:lstStyle/>
          <a:p>
            <a:r>
              <a:rPr lang="en-US" b="1" dirty="0"/>
              <a:t>Documents required #1 physical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14" y="1641699"/>
            <a:ext cx="11327228" cy="54384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FHSAA EL2 Physical - use EL2 on SDHC Athletics website –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https://www.hillsboroughschools.org/cms/lib/FL50000635/Centricity/domain/2455/pdf/sf_el2form.pdf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MUST be on this form. Physicals are good for 365 days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Please answer all questions.  Any yes answers MUST be explained at the middle of page 4.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Student and Parent MUST sign the middle of page 4.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MUST include </a:t>
            </a:r>
            <a:r>
              <a:rPr lang="en-US" b="1" dirty="0"/>
              <a:t>doctor’s stamp, signature, printed name and date </a:t>
            </a:r>
            <a:r>
              <a:rPr lang="en-US" dirty="0"/>
              <a:t>on page 4. 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Make sure the ELIGIBLE FOR ALL SPORTS WITHOUT RESTRICTION box has been checked by your physician. 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If not cleared without restriction – you WILL NEED page 5 of the EL2. This is the clearance and will need to be marked cleared without </a:t>
            </a:r>
            <a:r>
              <a:rPr lang="en-US" dirty="0">
                <a:ea typeface="+mn-lt"/>
                <a:cs typeface="+mn-lt"/>
              </a:rPr>
              <a:t>restriction </a:t>
            </a:r>
            <a:r>
              <a:rPr lang="en-US" dirty="0"/>
              <a:t>after the visit to the referred doctor/specialist</a:t>
            </a:r>
            <a:endParaRPr lang="en-US" dirty="0">
              <a:cs typeface="Calibri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Upload each page separately under EL2. </a:t>
            </a:r>
            <a:r>
              <a:rPr lang="en-US" i="1" u="sng" dirty="0"/>
              <a:t> Page 5 is only necessary</a:t>
            </a:r>
            <a:r>
              <a:rPr lang="en-US" dirty="0"/>
              <a:t> if page 4 is marked with recommendations.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3794" y="918316"/>
            <a:ext cx="1144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Prior to starting</a:t>
            </a:r>
            <a:r>
              <a:rPr lang="en-US" sz="2400" b="1"/>
              <a:t>, </a:t>
            </a:r>
            <a:r>
              <a:rPr lang="en-US" sz="2400"/>
              <a:t>you will need the following documents </a:t>
            </a:r>
          </a:p>
        </p:txBody>
      </p:sp>
    </p:spTree>
    <p:extLst>
      <p:ext uri="{BB962C8B-B14F-4D97-AF65-F5344CB8AC3E}">
        <p14:creationId xmlns:p14="http://schemas.microsoft.com/office/powerpoint/2010/main" val="1700757356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84BA4-BA80-4ADC-BDA7-2CD4368F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3" y="319873"/>
            <a:ext cx="3689200" cy="471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957" y="433982"/>
            <a:ext cx="35887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Student’s Information MUST be completed at the TOP!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97" y="5211095"/>
            <a:ext cx="3303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ANSWER ALL QUESTIONS!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COMPLETE PERSONAL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Don’t forget shot information!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Yes, answers MUST be explained at the bottom.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0213" y="1587370"/>
            <a:ext cx="358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Doctor’s Name MUST be Printed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Doctor’s Signature &amp;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Doctors Office Address and Phone # (Or Stamp)</a:t>
            </a:r>
          </a:p>
        </p:txBody>
      </p:sp>
      <p:sp>
        <p:nvSpPr>
          <p:cNvPr id="11" name="Up Arrow 10"/>
          <p:cNvSpPr/>
          <p:nvPr/>
        </p:nvSpPr>
        <p:spPr>
          <a:xfrm rot="16200000">
            <a:off x="4326699" y="3561274"/>
            <a:ext cx="334296" cy="8857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44BE72C-1464-3EA7-AC40-D6986AE6F4A3}"/>
              </a:ext>
            </a:extLst>
          </p:cNvPr>
          <p:cNvSpPr/>
          <p:nvPr/>
        </p:nvSpPr>
        <p:spPr>
          <a:xfrm>
            <a:off x="4198503" y="2675285"/>
            <a:ext cx="1275095" cy="408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Up Arrow 8">
            <a:extLst>
              <a:ext uri="{FF2B5EF4-FFF2-40B4-BE49-F238E27FC236}">
                <a16:creationId xmlns:a16="http://schemas.microsoft.com/office/drawing/2014/main" id="{07F55158-8A70-6DBF-98AB-C0498C28018F}"/>
              </a:ext>
            </a:extLst>
          </p:cNvPr>
          <p:cNvSpPr/>
          <p:nvPr/>
        </p:nvSpPr>
        <p:spPr>
          <a:xfrm rot="16200000">
            <a:off x="3805583" y="432576"/>
            <a:ext cx="334296" cy="9733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D06B6-8CF5-51F9-48AF-0533AD2E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987" y="433982"/>
            <a:ext cx="3689200" cy="465091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4429037-93CF-3F20-D09C-F5273E1A87A1}"/>
              </a:ext>
            </a:extLst>
          </p:cNvPr>
          <p:cNvSpPr/>
          <p:nvPr/>
        </p:nvSpPr>
        <p:spPr>
          <a:xfrm>
            <a:off x="638257" y="846665"/>
            <a:ext cx="3412716" cy="612205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7456" y="3476520"/>
            <a:ext cx="32073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Only Necessary if Recommendations were made on page 5 and form MUST be completed by specialist listed on recommendation/precaution etc.…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8C983-0F4D-3A3E-6C36-3C0EFB5FC311}"/>
              </a:ext>
            </a:extLst>
          </p:cNvPr>
          <p:cNvSpPr txBox="1"/>
          <p:nvPr/>
        </p:nvSpPr>
        <p:spPr>
          <a:xfrm>
            <a:off x="4916650" y="3806458"/>
            <a:ext cx="305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MUST be signed and completed! </a:t>
            </a:r>
          </a:p>
        </p:txBody>
      </p:sp>
    </p:spTree>
    <p:extLst>
      <p:ext uri="{BB962C8B-B14F-4D97-AF65-F5344CB8AC3E}">
        <p14:creationId xmlns:p14="http://schemas.microsoft.com/office/powerpoint/2010/main" val="3370240119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484" y="251091"/>
            <a:ext cx="11956025" cy="11745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Documents required #2 certified copy of student athlete’s birth certificate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7" y="1425677"/>
            <a:ext cx="3930650" cy="5048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080955" y="6119914"/>
            <a:ext cx="694246" cy="365125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</p:spTree>
    <p:extLst>
      <p:ext uri="{BB962C8B-B14F-4D97-AF65-F5344CB8AC3E}">
        <p14:creationId xmlns:p14="http://schemas.microsoft.com/office/powerpoint/2010/main" val="3519341113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484" y="201653"/>
            <a:ext cx="11956025" cy="10424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Documents required #3 (2) proofs of residence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0513" y="1312975"/>
            <a:ext cx="4897069" cy="50323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/>
              <a:t>MUST be “living proof”</a:t>
            </a:r>
          </a:p>
          <a:p>
            <a:pPr>
              <a:buFont typeface="Wingdings" charset="2"/>
              <a:buChar char="v"/>
            </a:pPr>
            <a:r>
              <a:rPr lang="en-US"/>
              <a:t>MUST be within 30 days of application</a:t>
            </a:r>
          </a:p>
          <a:p>
            <a:pPr>
              <a:buFont typeface="Wingdings" charset="2"/>
              <a:buChar char="v"/>
            </a:pPr>
            <a:r>
              <a:rPr lang="en-US"/>
              <a:t>Address MUST match address on government issued ID and address on file at school </a:t>
            </a:r>
          </a:p>
          <a:p>
            <a:pPr>
              <a:buFont typeface="Wingdings" charset="2"/>
              <a:buChar char="v"/>
            </a:pPr>
            <a:r>
              <a:rPr lang="en-US"/>
              <a:t>Examples:  (Acceptable proofs of residence): </a:t>
            </a:r>
          </a:p>
          <a:p>
            <a:pPr lvl="1">
              <a:buFont typeface="Wingdings" charset="2"/>
              <a:buChar char="v"/>
            </a:pPr>
            <a:r>
              <a:rPr lang="en-US"/>
              <a:t>TECO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Water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Lease (with occupants listed)</a:t>
            </a:r>
          </a:p>
          <a:p>
            <a:pPr lvl="1">
              <a:buFont typeface="Wingdings" charset="2"/>
              <a:buChar char="v"/>
            </a:pPr>
            <a:r>
              <a:rPr lang="en-US"/>
              <a:t>Mortgage Statement</a:t>
            </a:r>
          </a:p>
          <a:p>
            <a:pPr>
              <a:buFont typeface="Wingdings" charset="2"/>
              <a:buChar char="v"/>
            </a:pPr>
            <a:r>
              <a:rPr lang="en-US"/>
              <a:t>Not Accepted: </a:t>
            </a:r>
          </a:p>
          <a:p>
            <a:pPr lvl="1">
              <a:buFont typeface="Wingdings" charset="2"/>
              <a:buChar char="v"/>
            </a:pPr>
            <a:r>
              <a:rPr lang="en-US"/>
              <a:t>Cable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Phone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CC Bill</a:t>
            </a:r>
          </a:p>
          <a:p>
            <a:pPr lvl="1">
              <a:buFont typeface="Wingdings" charset="2"/>
              <a:buChar char="v"/>
            </a:pP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50" y="1244151"/>
            <a:ext cx="5974137" cy="341379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19501" y="2202426"/>
            <a:ext cx="1696163" cy="324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 rot="591757">
            <a:off x="4480965" y="988610"/>
            <a:ext cx="7103820" cy="1330597"/>
          </a:xfrm>
          <a:prstGeom prst="curvedDownArrow">
            <a:avLst>
              <a:gd name="adj1" fmla="val 0"/>
              <a:gd name="adj2" fmla="val 5293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021961" y="6374796"/>
            <a:ext cx="979382" cy="281551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4A9F3F-3859-B801-66A5-CA77CBEA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98" y="4441664"/>
            <a:ext cx="6078833" cy="24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1407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1" y="189163"/>
            <a:ext cx="11779044" cy="746081"/>
          </a:xfrm>
        </p:spPr>
        <p:txBody>
          <a:bodyPr>
            <a:normAutofit/>
          </a:bodyPr>
          <a:lstStyle/>
          <a:p>
            <a:r>
              <a:rPr lang="en-US"/>
              <a:t>Documents required #4: FHSAA Video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6" y="1112225"/>
            <a:ext cx="11038491" cy="5583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Viewing the videos is required each year. For the 2025-26 school year, videos must be viewed AFTER May 16, 2025. </a:t>
            </a:r>
          </a:p>
          <a:p>
            <a:r>
              <a:rPr lang="en-US" sz="2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www.nfhslearn.com</a:t>
            </a:r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/>
              <a:t>Have the student log in or create an account. </a:t>
            </a:r>
            <a:r>
              <a:rPr lang="en-US" sz="2200" u="sng" dirty="0">
                <a:solidFill>
                  <a:srgbClr val="FF0000"/>
                </a:solidFill>
              </a:rPr>
              <a:t>Be sure when asked for the </a:t>
            </a:r>
            <a:r>
              <a:rPr lang="en-US" sz="2200" b="1" u="sng" dirty="0">
                <a:solidFill>
                  <a:srgbClr val="FF0000"/>
                </a:solidFill>
              </a:rPr>
              <a:t>name on the certificate the STUDENT’S NAME</a:t>
            </a:r>
            <a:r>
              <a:rPr lang="en-US" sz="22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u="sng" dirty="0">
                <a:solidFill>
                  <a:srgbClr val="FF0000"/>
                </a:solidFill>
              </a:rPr>
              <a:t>is entered and NOT the parent. </a:t>
            </a:r>
            <a:r>
              <a:rPr lang="en-US" sz="2200" dirty="0"/>
              <a:t>The student is responsible for watching the videos, not the parent.</a:t>
            </a:r>
          </a:p>
          <a:p>
            <a:r>
              <a:rPr lang="en-US" sz="2200" dirty="0"/>
              <a:t>Order the following courses (</a:t>
            </a:r>
            <a:r>
              <a:rPr lang="en-US" sz="2200" b="1" dirty="0"/>
              <a:t>they are FREE</a:t>
            </a:r>
            <a:r>
              <a:rPr lang="en-US" sz="2200" dirty="0"/>
              <a:t>). Once you have completed checkout, the student can access the courses in their Dashboard.</a:t>
            </a: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</a:rPr>
              <a:t>Concussion for Students</a:t>
            </a:r>
            <a:r>
              <a:rPr lang="en-US" sz="2200" b="1" dirty="0"/>
              <a:t>    	</a:t>
            </a:r>
            <a:endParaRPr lang="en-US" sz="2200" b="1" dirty="0">
              <a:ea typeface="Calibri"/>
              <a:cs typeface="Calibri"/>
            </a:endParaRP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</a:rPr>
              <a:t>Heat Illness Prevention 	</a:t>
            </a:r>
            <a:endParaRPr lang="en-US" sz="2200" b="1" dirty="0">
              <a:solidFill>
                <a:srgbClr val="7030A0"/>
              </a:solidFill>
              <a:cs typeface="Calibri"/>
            </a:endParaRP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</a:rPr>
              <a:t>Sudden Cardiac Arrest </a:t>
            </a: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  <a:cs typeface="Calibri"/>
              </a:rPr>
              <a:t>Sportsmanship</a:t>
            </a:r>
            <a:endParaRPr lang="en-US" sz="2200" b="1">
              <a:solidFill>
                <a:srgbClr val="7030A0"/>
              </a:solidFill>
              <a:ea typeface="Calibri"/>
              <a:cs typeface="Calibri"/>
            </a:endParaRP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Once the student has completed all </a:t>
            </a:r>
            <a:r>
              <a:rPr lang="en-US" sz="2200" dirty="0">
                <a:solidFill>
                  <a:srgbClr val="FF0000"/>
                </a:solidFill>
              </a:rPr>
              <a:t>four courses</a:t>
            </a:r>
            <a:r>
              <a:rPr lang="en-US" sz="2200" dirty="0"/>
              <a:t>, download the certificates. 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Use the upload tips for multiple pages to upload the certificates.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3324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484" y="152769"/>
            <a:ext cx="11956025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Documents required FHSAA VIDEO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1751934"/>
            <a:ext cx="5054386" cy="36951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Certificates for the four required FHSAA videos (</a:t>
            </a:r>
            <a:r>
              <a:rPr lang="en-US" b="1" dirty="0"/>
              <a:t>in student’s name</a:t>
            </a:r>
            <a:r>
              <a:rPr lang="en-US" dirty="0"/>
              <a:t>)  from nfhslearn.com. </a:t>
            </a:r>
          </a:p>
          <a:p>
            <a:pPr>
              <a:buFont typeface="Wingdings" charset="2"/>
              <a:buChar char="v"/>
            </a:pPr>
            <a:r>
              <a:rPr lang="en-US" dirty="0"/>
              <a:t>Upload each certificate in the appropriate places in the files section.</a:t>
            </a:r>
          </a:p>
          <a:p>
            <a:pPr>
              <a:buFont typeface="Wingdings" charset="2"/>
              <a:buChar char="v"/>
            </a:pPr>
            <a:r>
              <a:rPr lang="en-US" dirty="0"/>
              <a:t>Videos must be completed after May 15, 2025 of the current year to be accepted for the 2025-2026 school year</a:t>
            </a:r>
          </a:p>
          <a:p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B1517C-3DC3-4CC2-F30F-737088255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6" b="7041"/>
          <a:stretch/>
        </p:blipFill>
        <p:spPr>
          <a:xfrm>
            <a:off x="5382361" y="1353178"/>
            <a:ext cx="3395363" cy="199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3A9FC-8AA3-1AA6-8C6D-1235BFFAA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98" b="13498"/>
          <a:stretch/>
        </p:blipFill>
        <p:spPr>
          <a:xfrm>
            <a:off x="5587383" y="4391026"/>
            <a:ext cx="3685005" cy="2167752"/>
          </a:xfrm>
          <a:prstGeom prst="rect">
            <a:avLst/>
          </a:prstGeom>
        </p:spPr>
      </p:pic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516DA3E-0EE5-0B73-4C7F-CCC071FBD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8" t="6732" r="26278" b="25212"/>
          <a:stretch/>
        </p:blipFill>
        <p:spPr>
          <a:xfrm>
            <a:off x="8874548" y="2313649"/>
            <a:ext cx="3199535" cy="1900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F90B2-9034-A7A1-AEFE-1DD9B9B65C68}"/>
              </a:ext>
            </a:extLst>
          </p:cNvPr>
          <p:cNvSpPr txBox="1"/>
          <p:nvPr/>
        </p:nvSpPr>
        <p:spPr>
          <a:xfrm>
            <a:off x="6629030" y="5937164"/>
            <a:ext cx="69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5/15/2024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45892156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149" y="159958"/>
            <a:ext cx="12024852" cy="914400"/>
          </a:xfrm>
        </p:spPr>
        <p:txBody>
          <a:bodyPr>
            <a:normAutofit/>
          </a:bodyPr>
          <a:lstStyle/>
          <a:p>
            <a:r>
              <a:rPr lang="en-US"/>
              <a:t>Documents required #5 Government issued ID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62117" y="1188876"/>
            <a:ext cx="5437238" cy="529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Government issued photo identification of parent or legal guardian signing the forms.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Address MUST match address on file and proof of residence for athletic clearance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 When scanning this document, make sure all information is </a:t>
            </a:r>
            <a:r>
              <a:rPr lang="en-US" sz="2400" b="1" u="sng"/>
              <a:t>clearly visible </a:t>
            </a:r>
            <a:r>
              <a:rPr lang="en-US" sz="2400"/>
              <a:t>in the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20" y="1680488"/>
            <a:ext cx="4700580" cy="298706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2928216"/>
            <a:ext cx="3057831" cy="491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4581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02A7327773548A34CEFC0BDEDF44F" ma:contentTypeVersion="39" ma:contentTypeDescription="Create a new document." ma:contentTypeScope="" ma:versionID="07aa255b6dce249c1e09316e48556cb9">
  <xsd:schema xmlns:xsd="http://www.w3.org/2001/XMLSchema" xmlns:xs="http://www.w3.org/2001/XMLSchema" xmlns:p="http://schemas.microsoft.com/office/2006/metadata/properties" xmlns:ns3="22cc630c-5aae-4ee9-8e45-da77ca3f7886" xmlns:ns4="28715200-d5ba-4908-be6f-481d5e234796" targetNamespace="http://schemas.microsoft.com/office/2006/metadata/properties" ma:root="true" ma:fieldsID="be070596ee5970da2489cb4ff70725d0" ns3:_="" ns4:_="">
    <xsd:import namespace="22cc630c-5aae-4ee9-8e45-da77ca3f7886"/>
    <xsd:import namespace="28715200-d5ba-4908-be6f-481d5e2347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630c-5aae-4ee9-8e45-da77ca3f7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8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15200-d5ba-4908-be6f-481d5e2347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2cc630c-5aae-4ee9-8e45-da77ca3f7886">
      <UserInfo>
        <DisplayName/>
        <AccountId xsi:nil="true"/>
        <AccountType/>
      </UserInfo>
    </Owner>
    <Math_Settings xmlns="22cc630c-5aae-4ee9-8e45-da77ca3f7886" xsi:nil="true"/>
    <AppVersion xmlns="22cc630c-5aae-4ee9-8e45-da77ca3f7886" xsi:nil="true"/>
    <DefaultSectionNames xmlns="22cc630c-5aae-4ee9-8e45-da77ca3f7886" xsi:nil="true"/>
    <Self_Registration_Enabled xmlns="22cc630c-5aae-4ee9-8e45-da77ca3f7886" xsi:nil="true"/>
    <Distribution_Groups xmlns="22cc630c-5aae-4ee9-8e45-da77ca3f7886" xsi:nil="true"/>
    <TeamsChannelId xmlns="22cc630c-5aae-4ee9-8e45-da77ca3f7886" xsi:nil="true"/>
    <LMS_Mappings xmlns="22cc630c-5aae-4ee9-8e45-da77ca3f7886" xsi:nil="true"/>
    <IsNotebookLocked xmlns="22cc630c-5aae-4ee9-8e45-da77ca3f7886" xsi:nil="true"/>
    <Is_Collaboration_Space_Locked xmlns="22cc630c-5aae-4ee9-8e45-da77ca3f7886" xsi:nil="true"/>
    <Templates xmlns="22cc630c-5aae-4ee9-8e45-da77ca3f7886" xsi:nil="true"/>
    <NotebookType xmlns="22cc630c-5aae-4ee9-8e45-da77ca3f7886" xsi:nil="true"/>
    <FolderType xmlns="22cc630c-5aae-4ee9-8e45-da77ca3f7886" xsi:nil="true"/>
    <CultureName xmlns="22cc630c-5aae-4ee9-8e45-da77ca3f7886" xsi:nil="true"/>
    <Members xmlns="22cc630c-5aae-4ee9-8e45-da77ca3f7886">
      <UserInfo>
        <DisplayName/>
        <AccountId xsi:nil="true"/>
        <AccountType/>
      </UserInfo>
    </Members>
    <Member_Groups xmlns="22cc630c-5aae-4ee9-8e45-da77ca3f7886">
      <UserInfo>
        <DisplayName/>
        <AccountId xsi:nil="true"/>
        <AccountType/>
      </UserInfo>
    </Member_Groups>
    <Leaders xmlns="22cc630c-5aae-4ee9-8e45-da77ca3f7886">
      <UserInfo>
        <DisplayName/>
        <AccountId xsi:nil="true"/>
        <AccountType/>
      </UserInfo>
    </Leaders>
    <Teams_Channel_Section_Location xmlns="22cc630c-5aae-4ee9-8e45-da77ca3f7886" xsi:nil="true"/>
    <Invited_Leaders xmlns="22cc630c-5aae-4ee9-8e45-da77ca3f7886" xsi:nil="true"/>
    <_activity xmlns="22cc630c-5aae-4ee9-8e45-da77ca3f7886" xsi:nil="true"/>
    <Invited_Members xmlns="22cc630c-5aae-4ee9-8e45-da77ca3f7886" xsi:nil="true"/>
    <Has_Leaders_Only_SectionGroup xmlns="22cc630c-5aae-4ee9-8e45-da77ca3f7886" xsi:nil="true"/>
  </documentManagement>
</p:properties>
</file>

<file path=customXml/itemProps1.xml><?xml version="1.0" encoding="utf-8"?>
<ds:datastoreItem xmlns:ds="http://schemas.openxmlformats.org/officeDocument/2006/customXml" ds:itemID="{95862F46-537A-4D28-A098-DE20644F65CB}">
  <ds:schemaRefs>
    <ds:schemaRef ds:uri="22cc630c-5aae-4ee9-8e45-da77ca3f7886"/>
    <ds:schemaRef ds:uri="28715200-d5ba-4908-be6f-481d5e2347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7CC24C-3FDF-4F86-8367-7CFC351475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DEE24-D5F2-4312-9A63-F6F67FA436A7}">
  <ds:schemaRefs>
    <ds:schemaRef ds:uri="22cc630c-5aae-4ee9-8e45-da77ca3f7886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8715200-d5ba-4908-be6f-481d5e23479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1666</Words>
  <Application>Microsoft Office PowerPoint</Application>
  <PresentationFormat>Widescreen</PresentationFormat>
  <Paragraphs>181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LENNARD HIGH SCHOOL Athletic Paperwork  Directions</vt:lpstr>
      <vt:lpstr>PowerPoint Presentation</vt:lpstr>
      <vt:lpstr>Documents required #1 physical</vt:lpstr>
      <vt:lpstr>PowerPoint Presentation</vt:lpstr>
      <vt:lpstr>PowerPoint Presentation</vt:lpstr>
      <vt:lpstr>PowerPoint Presentation</vt:lpstr>
      <vt:lpstr>Documents required #4: FHSAA Video certificates</vt:lpstr>
      <vt:lpstr>Documents required FHSAA VIDEO Certificates</vt:lpstr>
      <vt:lpstr>Documents required #5 Government issued ID</vt:lpstr>
      <vt:lpstr>PowerPoint Presentation</vt:lpstr>
      <vt:lpstr>DOCUMENT CHECKLIST:</vt:lpstr>
      <vt:lpstr>Logging In</vt:lpstr>
      <vt:lpstr>After Logging In</vt:lpstr>
      <vt:lpstr>PowerPoint Presentation</vt:lpstr>
      <vt:lpstr>PowerPoint Presentation</vt:lpstr>
      <vt:lpstr>PowerPoint Presentation</vt:lpstr>
      <vt:lpstr>PowerPoint Presentation</vt:lpstr>
      <vt:lpstr>Student Information </vt:lpstr>
      <vt:lpstr>Parent guardian information – this serves as our emergency card – please be accurate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through for Band Paperwork</dc:title>
  <dc:creator>RACHEL HELD</dc:creator>
  <cp:lastModifiedBy>Lucymar Jimenez</cp:lastModifiedBy>
  <cp:revision>14</cp:revision>
  <dcterms:created xsi:type="dcterms:W3CDTF">2020-05-12T00:55:31Z</dcterms:created>
  <dcterms:modified xsi:type="dcterms:W3CDTF">2025-05-22T13:07:24Z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0x010100F6302A7327773548A34CEFC0BDEDF44F</vt:lpwstr>
  </property>
</Properties>
</file>